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embeddedFontLst>
    <p:embeddedFont>
      <p:font typeface="Comfortaa"/>
      <p:regular r:id="rId27"/>
      <p:bold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Comfortaa-bold.fntdata"/><Relationship Id="rId27" Type="http://schemas.openxmlformats.org/officeDocument/2006/relationships/font" Target="fonts/Comfortaa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580e7bc4c1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580e7bc4c1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580e7bc4c1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580e7bc4c1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580e7bc4c1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580e7bc4c1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57e2778fd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57e2778fd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57e2778fd9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57e2778fd9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567c346d90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567c346d90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567c346d90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567c346d90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567c346d90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567c346d90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583781fd75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583781fd75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57e2778fd9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257e2778fd9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567c346d90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567c346d9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567c346d90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2567c346d90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567c346d90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2567c346d90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567c346d90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567c346d9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567c346d90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567c346d90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567c346d90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567c346d90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567c346d90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567c346d90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580e7bc4c1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580e7bc4c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580e7bc4c1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580e7bc4c1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580e7bc4c1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580e7bc4c1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8.png"/><Relationship Id="rId5" Type="http://schemas.openxmlformats.org/officeDocument/2006/relationships/image" Target="../media/image2.png"/><Relationship Id="rId6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6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jpg"/><Relationship Id="rId4" Type="http://schemas.openxmlformats.org/officeDocument/2006/relationships/image" Target="../media/image15.gif"/><Relationship Id="rId5" Type="http://schemas.openxmlformats.org/officeDocument/2006/relationships/image" Target="../media/image11.png"/><Relationship Id="rId6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gif"/><Relationship Id="rId4" Type="http://schemas.openxmlformats.org/officeDocument/2006/relationships/image" Target="../media/image2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Relationship Id="rId4" Type="http://schemas.openxmlformats.org/officeDocument/2006/relationships/image" Target="../media/image2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7650" y="-224235"/>
            <a:ext cx="9257849" cy="5783433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-38100" y="-1243375"/>
            <a:ext cx="92202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S15641: Relativity Crash Course</a:t>
            </a:r>
            <a:endParaRPr sz="44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30975" y="7323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July 9, 2023</a:t>
            </a:r>
            <a:endParaRPr i="1" sz="26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/>
          <p:nvPr/>
        </p:nvSpPr>
        <p:spPr>
          <a:xfrm>
            <a:off x="75900" y="96900"/>
            <a:ext cx="8909400" cy="4949700"/>
          </a:xfrm>
          <a:prstGeom prst="rect">
            <a:avLst/>
          </a:prstGeom>
          <a:noFill/>
          <a:ln cap="flat" cmpd="sng" w="19050">
            <a:solidFill>
              <a:srgbClr val="073763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Galilean Transformation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8" name="Google Shape;128;p22"/>
          <p:cNvSpPr txBox="1"/>
          <p:nvPr/>
        </p:nvSpPr>
        <p:spPr>
          <a:xfrm>
            <a:off x="1311500" y="1356400"/>
            <a:ext cx="1792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Alice → Bob</a:t>
            </a:r>
            <a:endParaRPr/>
          </a:p>
        </p:txBody>
      </p:sp>
      <p:sp>
        <p:nvSpPr>
          <p:cNvPr id="129" name="Google Shape;129;p22"/>
          <p:cNvSpPr txBox="1"/>
          <p:nvPr/>
        </p:nvSpPr>
        <p:spPr>
          <a:xfrm>
            <a:off x="5675975" y="1356400"/>
            <a:ext cx="1792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Bob → Alice</a:t>
            </a:r>
            <a:endParaRPr/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775" y="1920525"/>
            <a:ext cx="2921957" cy="75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5175" y="1920525"/>
            <a:ext cx="2685125" cy="75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0049" y="2781100"/>
            <a:ext cx="3552609" cy="216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33350" y="2896437"/>
            <a:ext cx="3677749" cy="193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/>
          <p:nvPr/>
        </p:nvSpPr>
        <p:spPr>
          <a:xfrm>
            <a:off x="75900" y="96900"/>
            <a:ext cx="8909400" cy="4949700"/>
          </a:xfrm>
          <a:prstGeom prst="rect">
            <a:avLst/>
          </a:prstGeom>
          <a:noFill/>
          <a:ln cap="flat" cmpd="sng" w="19050">
            <a:solidFill>
              <a:srgbClr val="073763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Velocity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0" name="Google Shape;140;p23"/>
          <p:cNvSpPr txBox="1"/>
          <p:nvPr/>
        </p:nvSpPr>
        <p:spPr>
          <a:xfrm>
            <a:off x="1463900" y="1051600"/>
            <a:ext cx="1792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Alice → Bob</a:t>
            </a:r>
            <a:endParaRPr/>
          </a:p>
        </p:txBody>
      </p:sp>
      <p:sp>
        <p:nvSpPr>
          <p:cNvPr id="141" name="Google Shape;141;p23"/>
          <p:cNvSpPr txBox="1"/>
          <p:nvPr/>
        </p:nvSpPr>
        <p:spPr>
          <a:xfrm>
            <a:off x="5828375" y="1051600"/>
            <a:ext cx="1792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Bob → Alice</a:t>
            </a:r>
            <a:endParaRPr/>
          </a:p>
        </p:txBody>
      </p:sp>
      <p:pic>
        <p:nvPicPr>
          <p:cNvPr id="142" name="Google Shape;14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9175" y="1615725"/>
            <a:ext cx="2921957" cy="75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7575" y="1615725"/>
            <a:ext cx="2685125" cy="75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75775" y="3204802"/>
            <a:ext cx="2855975" cy="91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31750" y="3402700"/>
            <a:ext cx="3860800" cy="61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/>
          <p:nvPr/>
        </p:nvSpPr>
        <p:spPr>
          <a:xfrm>
            <a:off x="75900" y="96900"/>
            <a:ext cx="8909400" cy="4949700"/>
          </a:xfrm>
          <a:prstGeom prst="rect">
            <a:avLst/>
          </a:prstGeom>
          <a:noFill/>
          <a:ln cap="flat" cmpd="sng" w="19050">
            <a:solidFill>
              <a:srgbClr val="073763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Acceleration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52" name="Google Shape;15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1775" y="1211350"/>
            <a:ext cx="5037650" cy="76947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4"/>
          <p:cNvSpPr txBox="1"/>
          <p:nvPr/>
        </p:nvSpPr>
        <p:spPr>
          <a:xfrm>
            <a:off x="1615050" y="2571750"/>
            <a:ext cx="59139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500">
                <a:solidFill>
                  <a:schemeClr val="dk1"/>
                </a:solidFill>
                <a:highlight>
                  <a:srgbClr val="FFFFFF"/>
                </a:highlight>
              </a:rPr>
              <a:t>=&gt; </a:t>
            </a:r>
            <a:r>
              <a:rPr b="1" i="1" lang="en" sz="1500">
                <a:solidFill>
                  <a:schemeClr val="dk1"/>
                </a:solidFill>
                <a:highlight>
                  <a:srgbClr val="FFFFFF"/>
                </a:highlight>
              </a:rPr>
              <a:t>All dynamics are the same in the two reference frames</a:t>
            </a:r>
            <a:endParaRPr b="1" i="1" sz="15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/>
          <p:nvPr/>
        </p:nvSpPr>
        <p:spPr>
          <a:xfrm>
            <a:off x="117300" y="96900"/>
            <a:ext cx="8909400" cy="4949700"/>
          </a:xfrm>
          <a:prstGeom prst="rect">
            <a:avLst/>
          </a:prstGeom>
          <a:noFill/>
          <a:ln cap="flat" cmpd="sng" w="19050">
            <a:solidFill>
              <a:srgbClr val="073763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5"/>
          <p:cNvSpPr txBox="1"/>
          <p:nvPr>
            <p:ph type="title"/>
          </p:nvPr>
        </p:nvSpPr>
        <p:spPr>
          <a:xfrm>
            <a:off x="311700" y="3259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Then Came Electromagnetism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descr="Maxwell's Equations. A gentle introduction | by Panda the Red | Cantor's  Paradise" id="160" name="Google Shape;16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1600" y="1427625"/>
            <a:ext cx="2440800" cy="228825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5"/>
          <p:cNvSpPr txBox="1"/>
          <p:nvPr>
            <p:ph idx="1" type="body"/>
          </p:nvPr>
        </p:nvSpPr>
        <p:spPr>
          <a:xfrm>
            <a:off x="311700" y="9500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Maxwell compiled 4 equations known as Maxwell’s equations: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2" name="Google Shape;162;p25"/>
          <p:cNvSpPr txBox="1"/>
          <p:nvPr>
            <p:ph idx="1" type="body"/>
          </p:nvPr>
        </p:nvSpPr>
        <p:spPr>
          <a:xfrm>
            <a:off x="311700" y="3715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These equations predict how moving charges behave.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/>
          <p:nvPr/>
        </p:nvSpPr>
        <p:spPr>
          <a:xfrm>
            <a:off x="117300" y="96900"/>
            <a:ext cx="8909400" cy="4949700"/>
          </a:xfrm>
          <a:prstGeom prst="rect">
            <a:avLst/>
          </a:prstGeom>
          <a:noFill/>
          <a:ln cap="flat" cmpd="sng" w="19050">
            <a:solidFill>
              <a:srgbClr val="073763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6"/>
          <p:cNvSpPr txBox="1"/>
          <p:nvPr>
            <p:ph type="title"/>
          </p:nvPr>
        </p:nvSpPr>
        <p:spPr>
          <a:xfrm>
            <a:off x="311700" y="3259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Then Came Electromagnetism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9" name="Google Shape;169;p26"/>
          <p:cNvSpPr txBox="1"/>
          <p:nvPr>
            <p:ph idx="1" type="body"/>
          </p:nvPr>
        </p:nvSpPr>
        <p:spPr>
          <a:xfrm>
            <a:off x="214500" y="950075"/>
            <a:ext cx="8727000" cy="96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Using</a:t>
            </a: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these equations, Maxwell </a:t>
            </a: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found electromagnetic waves moved at a constant speed: 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0" name="Google Shape;170;p26"/>
          <p:cNvSpPr txBox="1"/>
          <p:nvPr>
            <p:ph idx="1" type="body"/>
          </p:nvPr>
        </p:nvSpPr>
        <p:spPr>
          <a:xfrm>
            <a:off x="311700" y="1813575"/>
            <a:ext cx="3700800" cy="48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This is the speed of light!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descr="Light - Wikipedia" id="171" name="Google Shape;17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0925" y="2507875"/>
            <a:ext cx="2333700" cy="2333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lectromagnetic waves | National Oceanic and Atmospheric Administration" id="172" name="Google Shape;17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3975" y="2766357"/>
            <a:ext cx="3809875" cy="16662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OCR-A char Equals Sign.svg - Wikimedia Commons" id="173" name="Google Shape;173;p26"/>
          <p:cNvPicPr preferRelativeResize="0"/>
          <p:nvPr/>
        </p:nvPicPr>
        <p:blipFill rotWithShape="1">
          <a:blip r:embed="rId5">
            <a:alphaModFix/>
          </a:blip>
          <a:srcRect b="0" l="0" r="0" t="32226"/>
          <a:stretch/>
        </p:blipFill>
        <p:spPr>
          <a:xfrm>
            <a:off x="3286150" y="2833700"/>
            <a:ext cx="1598875" cy="1531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14850" y="1645304"/>
            <a:ext cx="3889776" cy="65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7"/>
          <p:cNvSpPr/>
          <p:nvPr/>
        </p:nvSpPr>
        <p:spPr>
          <a:xfrm>
            <a:off x="117300" y="96900"/>
            <a:ext cx="8909400" cy="4949700"/>
          </a:xfrm>
          <a:prstGeom prst="rect">
            <a:avLst/>
          </a:prstGeom>
          <a:noFill/>
          <a:ln cap="flat" cmpd="sng" w="19050">
            <a:solidFill>
              <a:srgbClr val="073763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So what’s the problem?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81" name="Google Shape;181;p27"/>
          <p:cNvSpPr txBox="1"/>
          <p:nvPr>
            <p:ph idx="1" type="body"/>
          </p:nvPr>
        </p:nvSpPr>
        <p:spPr>
          <a:xfrm>
            <a:off x="311700" y="1152475"/>
            <a:ext cx="8520600" cy="95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66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7"/>
          <p:cNvSpPr txBox="1"/>
          <p:nvPr/>
        </p:nvSpPr>
        <p:spPr>
          <a:xfrm>
            <a:off x="1947700" y="1152475"/>
            <a:ext cx="550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</p:txBody>
      </p:sp>
      <p:sp>
        <p:nvSpPr>
          <p:cNvPr id="183" name="Google Shape;183;p27"/>
          <p:cNvSpPr txBox="1"/>
          <p:nvPr>
            <p:ph idx="1" type="body"/>
          </p:nvPr>
        </p:nvSpPr>
        <p:spPr>
          <a:xfrm>
            <a:off x="311700" y="1081075"/>
            <a:ext cx="8520600" cy="5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Maxwell’s equations predict the speed of light!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84" name="Google Shape;184;p27"/>
          <p:cNvSpPr txBox="1"/>
          <p:nvPr>
            <p:ph idx="1" type="body"/>
          </p:nvPr>
        </p:nvSpPr>
        <p:spPr>
          <a:xfrm>
            <a:off x="311700" y="2470400"/>
            <a:ext cx="8520600" cy="5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Do you see a problem with this?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85" name="Google Shape;185;p27"/>
          <p:cNvSpPr txBox="1"/>
          <p:nvPr>
            <p:ph idx="1" type="body"/>
          </p:nvPr>
        </p:nvSpPr>
        <p:spPr>
          <a:xfrm>
            <a:off x="311700" y="3341613"/>
            <a:ext cx="8520600" cy="5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In what reference frame is this the </a:t>
            </a: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speed of light?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descr="Confused GIFs - Get the best gif on GIFER" id="186" name="Google Shape;18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8475" y="2476525"/>
            <a:ext cx="1905000" cy="2238375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87" name="Google Shape;18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27112" y="1552679"/>
            <a:ext cx="3889776" cy="65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8"/>
          <p:cNvSpPr/>
          <p:nvPr/>
        </p:nvSpPr>
        <p:spPr>
          <a:xfrm>
            <a:off x="117300" y="96900"/>
            <a:ext cx="8909400" cy="4949700"/>
          </a:xfrm>
          <a:prstGeom prst="rect">
            <a:avLst/>
          </a:prstGeom>
          <a:noFill/>
          <a:ln cap="flat" cmpd="sng" w="19050">
            <a:solidFill>
              <a:srgbClr val="073763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Solution: The Ether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94" name="Google Shape;194;p28"/>
          <p:cNvSpPr txBox="1"/>
          <p:nvPr>
            <p:ph idx="1" type="body"/>
          </p:nvPr>
        </p:nvSpPr>
        <p:spPr>
          <a:xfrm>
            <a:off x="311700" y="1152475"/>
            <a:ext cx="8520600" cy="4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The luminiferous ether was the postulated medium for light.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descr="Luminiferous aether - Wikipedia" id="195" name="Google Shape;19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702400"/>
            <a:ext cx="4270675" cy="320132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8"/>
          <p:cNvSpPr txBox="1"/>
          <p:nvPr>
            <p:ph idx="1" type="body"/>
          </p:nvPr>
        </p:nvSpPr>
        <p:spPr>
          <a:xfrm>
            <a:off x="4786325" y="2571750"/>
            <a:ext cx="3786300" cy="88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So </a:t>
            </a:r>
            <a:r>
              <a:rPr lang="en">
                <a:latin typeface="Comfortaa"/>
                <a:ea typeface="Comfortaa"/>
                <a:cs typeface="Comfortaa"/>
                <a:sym typeface="Comfortaa"/>
              </a:rPr>
              <a:t>the </a:t>
            </a:r>
            <a:r>
              <a:rPr lang="en">
                <a:latin typeface="Comfortaa"/>
                <a:ea typeface="Comfortaa"/>
                <a:cs typeface="Comfortaa"/>
                <a:sym typeface="Comfortaa"/>
              </a:rPr>
              <a:t>speed</a:t>
            </a:r>
            <a:r>
              <a:rPr lang="en">
                <a:latin typeface="Comfortaa"/>
                <a:ea typeface="Comfortaa"/>
                <a:cs typeface="Comfortaa"/>
                <a:sym typeface="Comfortaa"/>
              </a:rPr>
              <a:t> of light is c in the ether’s reference frame.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9"/>
          <p:cNvSpPr/>
          <p:nvPr/>
        </p:nvSpPr>
        <p:spPr>
          <a:xfrm>
            <a:off x="117300" y="96900"/>
            <a:ext cx="8909400" cy="4949700"/>
          </a:xfrm>
          <a:prstGeom prst="rect">
            <a:avLst/>
          </a:prstGeom>
          <a:noFill/>
          <a:ln cap="flat" cmpd="sng" w="19050">
            <a:solidFill>
              <a:srgbClr val="073763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Michelson and </a:t>
            </a:r>
            <a:r>
              <a:rPr lang="en">
                <a:latin typeface="Comfortaa"/>
                <a:ea typeface="Comfortaa"/>
                <a:cs typeface="Comfortaa"/>
                <a:sym typeface="Comfortaa"/>
              </a:rPr>
              <a:t>Morley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03" name="Google Shape;203;p29"/>
          <p:cNvSpPr txBox="1"/>
          <p:nvPr>
            <p:ph idx="1" type="body"/>
          </p:nvPr>
        </p:nvSpPr>
        <p:spPr>
          <a:xfrm>
            <a:off x="311700" y="1473725"/>
            <a:ext cx="4844100" cy="11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Michelson and Morley </a:t>
            </a:r>
            <a:r>
              <a:rPr lang="en">
                <a:latin typeface="Comfortaa"/>
                <a:ea typeface="Comfortaa"/>
                <a:cs typeface="Comfortaa"/>
                <a:sym typeface="Comfortaa"/>
              </a:rPr>
              <a:t>designed an experiment to prove the existence of the ether.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descr="Michelson–Morley experiment - Wikipedia" id="204" name="Google Shape;20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4000" y="1760613"/>
            <a:ext cx="3302150" cy="1931883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05" name="Google Shape;205;p29"/>
          <p:cNvSpPr txBox="1"/>
          <p:nvPr>
            <p:ph idx="1" type="body"/>
          </p:nvPr>
        </p:nvSpPr>
        <p:spPr>
          <a:xfrm>
            <a:off x="311700" y="2643125"/>
            <a:ext cx="4844100" cy="11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They were hoping to calculate the velocity of the earth with respect to the ether.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0"/>
          <p:cNvSpPr/>
          <p:nvPr/>
        </p:nvSpPr>
        <p:spPr>
          <a:xfrm>
            <a:off x="117300" y="96900"/>
            <a:ext cx="8909400" cy="4949700"/>
          </a:xfrm>
          <a:prstGeom prst="rect">
            <a:avLst/>
          </a:prstGeom>
          <a:noFill/>
          <a:ln cap="flat" cmpd="sng" w="19050">
            <a:solidFill>
              <a:srgbClr val="073763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Michelson and Morley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12" name="Google Shape;212;p30"/>
          <p:cNvPicPr preferRelativeResize="0"/>
          <p:nvPr/>
        </p:nvPicPr>
        <p:blipFill rotWithShape="1">
          <a:blip r:embed="rId3">
            <a:alphaModFix/>
          </a:blip>
          <a:srcRect b="7182" l="5312" r="41513" t="18924"/>
          <a:stretch/>
        </p:blipFill>
        <p:spPr>
          <a:xfrm>
            <a:off x="423400" y="1205525"/>
            <a:ext cx="4148599" cy="3560774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0"/>
          <p:cNvSpPr txBox="1"/>
          <p:nvPr/>
        </p:nvSpPr>
        <p:spPr>
          <a:xfrm>
            <a:off x="5393950" y="1997400"/>
            <a:ext cx="2711400" cy="16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The velocity of the ether with respect to the Earth can be calculated in terms of the difference in time for the light to travel through Branch 1 vs Branch 2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14" name="Google Shape;214;p30"/>
          <p:cNvSpPr txBox="1"/>
          <p:nvPr/>
        </p:nvSpPr>
        <p:spPr>
          <a:xfrm>
            <a:off x="1357800" y="2011875"/>
            <a:ext cx="931500" cy="3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Branch 1</a:t>
            </a:r>
            <a:endParaRPr/>
          </a:p>
        </p:txBody>
      </p:sp>
      <p:sp>
        <p:nvSpPr>
          <p:cNvPr id="215" name="Google Shape;215;p30"/>
          <p:cNvSpPr txBox="1"/>
          <p:nvPr/>
        </p:nvSpPr>
        <p:spPr>
          <a:xfrm>
            <a:off x="2721050" y="2633850"/>
            <a:ext cx="931500" cy="3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Branch 2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1"/>
          <p:cNvSpPr/>
          <p:nvPr/>
        </p:nvSpPr>
        <p:spPr>
          <a:xfrm>
            <a:off x="117300" y="96900"/>
            <a:ext cx="8909400" cy="4949700"/>
          </a:xfrm>
          <a:prstGeom prst="rect">
            <a:avLst/>
          </a:prstGeom>
          <a:noFill/>
          <a:ln cap="flat" cmpd="sng" w="19050">
            <a:solidFill>
              <a:srgbClr val="073763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Michelson and Morley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22" name="Google Shape;222;p31"/>
          <p:cNvPicPr preferRelativeResize="0"/>
          <p:nvPr/>
        </p:nvPicPr>
        <p:blipFill rotWithShape="1">
          <a:blip r:embed="rId3">
            <a:alphaModFix/>
          </a:blip>
          <a:srcRect b="7182" l="5312" r="41513" t="18924"/>
          <a:stretch/>
        </p:blipFill>
        <p:spPr>
          <a:xfrm>
            <a:off x="5383512" y="1336388"/>
            <a:ext cx="3239276" cy="278032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1"/>
          <p:cNvSpPr txBox="1"/>
          <p:nvPr>
            <p:ph idx="1" type="body"/>
          </p:nvPr>
        </p:nvSpPr>
        <p:spPr>
          <a:xfrm>
            <a:off x="311700" y="1834063"/>
            <a:ext cx="4844100" cy="64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But they found nothing.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24" name="Google Shape;224;p31"/>
          <p:cNvSpPr txBox="1"/>
          <p:nvPr>
            <p:ph idx="1" type="body"/>
          </p:nvPr>
        </p:nvSpPr>
        <p:spPr>
          <a:xfrm>
            <a:off x="311700" y="3143275"/>
            <a:ext cx="4441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Conclusion: the ether doesn’t exist!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25" name="Google Shape;225;p31"/>
          <p:cNvSpPr txBox="1"/>
          <p:nvPr/>
        </p:nvSpPr>
        <p:spPr>
          <a:xfrm>
            <a:off x="2185650" y="2307900"/>
            <a:ext cx="6933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mfortaa"/>
                <a:ea typeface="Comfortaa"/>
                <a:cs typeface="Comfortaa"/>
                <a:sym typeface="Comfortaa"/>
              </a:rPr>
              <a:t>v</a:t>
            </a:r>
            <a:r>
              <a:rPr lang="en" sz="1600">
                <a:latin typeface="Comfortaa"/>
                <a:ea typeface="Comfortaa"/>
                <a:cs typeface="Comfortaa"/>
                <a:sym typeface="Comfortaa"/>
              </a:rPr>
              <a:t> = 0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/>
          <p:nvPr/>
        </p:nvSpPr>
        <p:spPr>
          <a:xfrm>
            <a:off x="117300" y="96900"/>
            <a:ext cx="8909400" cy="4949700"/>
          </a:xfrm>
          <a:prstGeom prst="rect">
            <a:avLst/>
          </a:prstGeom>
          <a:noFill/>
          <a:ln cap="flat" cmpd="sng" w="19050">
            <a:solidFill>
              <a:srgbClr val="073763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Welcome!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1821275" y="4354375"/>
            <a:ext cx="163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Athira Arayath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5978800" y="4354375"/>
            <a:ext cx="163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Erick Padilla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2688" y="1275388"/>
            <a:ext cx="2552175" cy="304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 rotWithShape="1">
          <a:blip r:embed="rId4">
            <a:alphaModFix/>
          </a:blip>
          <a:srcRect b="0" l="16449" r="19295" t="2410"/>
          <a:stretch/>
        </p:blipFill>
        <p:spPr>
          <a:xfrm>
            <a:off x="5310175" y="1275400"/>
            <a:ext cx="2614717" cy="2978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2"/>
          <p:cNvSpPr/>
          <p:nvPr/>
        </p:nvSpPr>
        <p:spPr>
          <a:xfrm>
            <a:off x="117300" y="96900"/>
            <a:ext cx="8909400" cy="4949700"/>
          </a:xfrm>
          <a:prstGeom prst="rect">
            <a:avLst/>
          </a:prstGeom>
          <a:noFill/>
          <a:ln cap="flat" cmpd="sng" w="19050">
            <a:solidFill>
              <a:srgbClr val="073763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The Postulates of Special Relativity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32" name="Google Shape;232;p32"/>
          <p:cNvSpPr txBox="1"/>
          <p:nvPr>
            <p:ph idx="1" type="body"/>
          </p:nvPr>
        </p:nvSpPr>
        <p:spPr>
          <a:xfrm>
            <a:off x="1045400" y="1511850"/>
            <a:ext cx="3146100" cy="136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Principle of Relativity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33" name="Google Shape;233;p32"/>
          <p:cNvSpPr txBox="1"/>
          <p:nvPr>
            <p:ph idx="1" type="body"/>
          </p:nvPr>
        </p:nvSpPr>
        <p:spPr>
          <a:xfrm>
            <a:off x="5485150" y="1511850"/>
            <a:ext cx="3329700" cy="4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Maxwell’s Equations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34" name="Google Shape;234;p32"/>
          <p:cNvSpPr txBox="1"/>
          <p:nvPr/>
        </p:nvSpPr>
        <p:spPr>
          <a:xfrm>
            <a:off x="610750" y="1163250"/>
            <a:ext cx="782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Poll: Which one do we get rid of?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35" name="Google Shape;235;p32"/>
          <p:cNvSpPr txBox="1"/>
          <p:nvPr/>
        </p:nvSpPr>
        <p:spPr>
          <a:xfrm>
            <a:off x="692700" y="2267775"/>
            <a:ext cx="782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Secret third option: Galilean Relativity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236" name="Google Shape;236;p32"/>
          <p:cNvCxnSpPr/>
          <p:nvPr/>
        </p:nvCxnSpPr>
        <p:spPr>
          <a:xfrm flipH="1" rot="10800000">
            <a:off x="2711625" y="2280900"/>
            <a:ext cx="1293600" cy="393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7" name="Google Shape;237;p32"/>
          <p:cNvSpPr txBox="1"/>
          <p:nvPr/>
        </p:nvSpPr>
        <p:spPr>
          <a:xfrm>
            <a:off x="3504200" y="2823325"/>
            <a:ext cx="3005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Special Relativity</a:t>
            </a:r>
            <a:endParaRPr b="1" sz="1600"/>
          </a:p>
        </p:txBody>
      </p:sp>
      <p:sp>
        <p:nvSpPr>
          <p:cNvPr id="238" name="Google Shape;238;p32"/>
          <p:cNvSpPr txBox="1"/>
          <p:nvPr/>
        </p:nvSpPr>
        <p:spPr>
          <a:xfrm>
            <a:off x="445150" y="3525400"/>
            <a:ext cx="81552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omfortaa"/>
                <a:ea typeface="Comfortaa"/>
                <a:cs typeface="Comfortaa"/>
                <a:sym typeface="Comfortaa"/>
              </a:rPr>
              <a:t>Postulates:</a:t>
            </a:r>
            <a:endParaRPr sz="1700">
              <a:latin typeface="Comfortaa"/>
              <a:ea typeface="Comfortaa"/>
              <a:cs typeface="Comfortaa"/>
              <a:sym typeface="Comfortaa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Comfortaa"/>
              <a:buChar char="●"/>
            </a:pPr>
            <a:r>
              <a:rPr lang="en" sz="1700">
                <a:latin typeface="Comfortaa"/>
                <a:ea typeface="Comfortaa"/>
                <a:cs typeface="Comfortaa"/>
                <a:sym typeface="Comfortaa"/>
              </a:rPr>
              <a:t>Principle of Relativity</a:t>
            </a:r>
            <a:endParaRPr sz="1700">
              <a:latin typeface="Comfortaa"/>
              <a:ea typeface="Comfortaa"/>
              <a:cs typeface="Comfortaa"/>
              <a:sym typeface="Comfortaa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Comfortaa"/>
              <a:buChar char="●"/>
            </a:pPr>
            <a:r>
              <a:rPr lang="en" sz="1700">
                <a:latin typeface="Comfortaa"/>
                <a:ea typeface="Comfortaa"/>
                <a:cs typeface="Comfortaa"/>
                <a:sym typeface="Comfortaa"/>
              </a:rPr>
              <a:t>c</a:t>
            </a:r>
            <a:r>
              <a:rPr lang="en" sz="1700">
                <a:latin typeface="Comfortaa"/>
                <a:ea typeface="Comfortaa"/>
                <a:cs typeface="Comfortaa"/>
                <a:sym typeface="Comfortaa"/>
              </a:rPr>
              <a:t> is constant for all reference frames</a:t>
            </a:r>
            <a:endParaRPr sz="17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3"/>
          <p:cNvSpPr txBox="1"/>
          <p:nvPr>
            <p:ph type="title"/>
          </p:nvPr>
        </p:nvSpPr>
        <p:spPr>
          <a:xfrm>
            <a:off x="311700" y="294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Thanks! See you all next week!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44" name="Google Shape;244;p33"/>
          <p:cNvPicPr preferRelativeResize="0"/>
          <p:nvPr/>
        </p:nvPicPr>
        <p:blipFill rotWithShape="1">
          <a:blip r:embed="rId3">
            <a:alphaModFix/>
          </a:blip>
          <a:srcRect b="20729" l="0" r="0" t="0"/>
          <a:stretch/>
        </p:blipFill>
        <p:spPr>
          <a:xfrm>
            <a:off x="2589400" y="1025975"/>
            <a:ext cx="3630574" cy="383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/>
          <p:nvPr/>
        </p:nvSpPr>
        <p:spPr>
          <a:xfrm>
            <a:off x="117300" y="96900"/>
            <a:ext cx="8909400" cy="4949700"/>
          </a:xfrm>
          <a:prstGeom prst="rect">
            <a:avLst/>
          </a:prstGeom>
          <a:noFill/>
          <a:ln cap="flat" cmpd="sng" w="19050">
            <a:solidFill>
              <a:srgbClr val="073763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Class Logistics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Class time: Sunday 1:05 pm - 2:25 pm 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6 classes total : July 9, 2023 - August 13, 2023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Contact us at: S15641-teachers@esp.mit.edu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/>
          <p:nvPr/>
        </p:nvSpPr>
        <p:spPr>
          <a:xfrm>
            <a:off x="117300" y="96900"/>
            <a:ext cx="8909400" cy="4949700"/>
          </a:xfrm>
          <a:prstGeom prst="rect">
            <a:avLst/>
          </a:prstGeom>
          <a:noFill/>
          <a:ln cap="flat" cmpd="sng" w="19050">
            <a:solidFill>
              <a:srgbClr val="073763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Introduction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311700" y="1152475"/>
            <a:ext cx="5173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omfortaa"/>
                <a:ea typeface="Comfortaa"/>
                <a:cs typeface="Comfortaa"/>
                <a:sym typeface="Comfortaa"/>
              </a:rPr>
              <a:t>What is relativity?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latin typeface="Comfortaa"/>
                <a:ea typeface="Comfortaa"/>
                <a:cs typeface="Comfortaa"/>
                <a:sym typeface="Comfortaa"/>
              </a:rPr>
              <a:t>Week 1: The Road to Relativity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latin typeface="Comfortaa"/>
                <a:ea typeface="Comfortaa"/>
                <a:cs typeface="Comfortaa"/>
                <a:sym typeface="Comfortaa"/>
              </a:rPr>
              <a:t>Week 02 and 03: Lorentz Transformations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latin typeface="Comfortaa"/>
                <a:ea typeface="Comfortaa"/>
                <a:cs typeface="Comfortaa"/>
                <a:sym typeface="Comfortaa"/>
              </a:rPr>
              <a:t>Week 04, 07/30 Spacetime Diagrams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latin typeface="Comfortaa"/>
                <a:ea typeface="Comfortaa"/>
                <a:cs typeface="Comfortaa"/>
                <a:sym typeface="Comfortaa"/>
              </a:rPr>
              <a:t>Week 05, 8/6 Energy and Momentum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>
                <a:latin typeface="Comfortaa"/>
                <a:ea typeface="Comfortaa"/>
                <a:cs typeface="Comfortaa"/>
                <a:sym typeface="Comfortaa"/>
              </a:rPr>
              <a:t>Week 06, 8/13 General Relativity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0848" y="970727"/>
            <a:ext cx="2879222" cy="3779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/>
          <p:nvPr/>
        </p:nvSpPr>
        <p:spPr>
          <a:xfrm>
            <a:off x="117300" y="96900"/>
            <a:ext cx="8909400" cy="4949700"/>
          </a:xfrm>
          <a:prstGeom prst="rect">
            <a:avLst/>
          </a:prstGeom>
          <a:noFill/>
          <a:ln cap="flat" cmpd="sng" w="19050">
            <a:solidFill>
              <a:srgbClr val="073763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Principle of Relativity - Galileo’s Ship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88" name="Google Shape;88;p17"/>
          <p:cNvPicPr preferRelativeResize="0"/>
          <p:nvPr/>
        </p:nvPicPr>
        <p:blipFill rotWithShape="1">
          <a:blip r:embed="rId3">
            <a:alphaModFix/>
          </a:blip>
          <a:srcRect b="8257" l="0" r="18580" t="4642"/>
          <a:stretch/>
        </p:blipFill>
        <p:spPr>
          <a:xfrm>
            <a:off x="1766163" y="959025"/>
            <a:ext cx="5611674" cy="3974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Principle of </a:t>
            </a:r>
            <a:r>
              <a:rPr lang="en">
                <a:latin typeface="Comfortaa"/>
                <a:ea typeface="Comfortaa"/>
                <a:cs typeface="Comfortaa"/>
                <a:sym typeface="Comfortaa"/>
              </a:rPr>
              <a:t>Relativity (in other words…)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311700" y="1152475"/>
            <a:ext cx="8520600" cy="41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66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8"/>
          <p:cNvSpPr txBox="1"/>
          <p:nvPr/>
        </p:nvSpPr>
        <p:spPr>
          <a:xfrm>
            <a:off x="1947700" y="1152475"/>
            <a:ext cx="550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There is no </a:t>
            </a:r>
            <a:r>
              <a:rPr b="1" i="1" lang="en"/>
              <a:t>difference </a:t>
            </a:r>
            <a:r>
              <a:rPr i="1" lang="en"/>
              <a:t>between </a:t>
            </a:r>
            <a:r>
              <a:rPr b="1" i="1" lang="en"/>
              <a:t>inertial </a:t>
            </a:r>
            <a:r>
              <a:rPr i="1" lang="en"/>
              <a:t>motion and being at rest.</a:t>
            </a:r>
            <a:endParaRPr i="1"/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0346" y="1795375"/>
            <a:ext cx="4743327" cy="2823302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/>
          <p:nvPr/>
        </p:nvSpPr>
        <p:spPr>
          <a:xfrm>
            <a:off x="117300" y="96900"/>
            <a:ext cx="8909400" cy="4949700"/>
          </a:xfrm>
          <a:prstGeom prst="rect">
            <a:avLst/>
          </a:prstGeom>
          <a:noFill/>
          <a:ln cap="flat" cmpd="sng" w="19050">
            <a:solidFill>
              <a:srgbClr val="073763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/>
          <p:nvPr/>
        </p:nvSpPr>
        <p:spPr>
          <a:xfrm>
            <a:off x="75900" y="96900"/>
            <a:ext cx="8909400" cy="4949700"/>
          </a:xfrm>
          <a:prstGeom prst="rect">
            <a:avLst/>
          </a:prstGeom>
          <a:noFill/>
          <a:ln cap="flat" cmpd="sng" w="19050">
            <a:solidFill>
              <a:srgbClr val="073763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Reference Frames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4" name="Google Shape;104;p19"/>
          <p:cNvSpPr txBox="1"/>
          <p:nvPr>
            <p:ph idx="1" type="body"/>
          </p:nvPr>
        </p:nvSpPr>
        <p:spPr>
          <a:xfrm>
            <a:off x="311700" y="1076275"/>
            <a:ext cx="4260300" cy="327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 </a:t>
            </a:r>
            <a:r>
              <a:rPr b="1"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reference frame</a:t>
            </a: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is a coordinate system used by some observer to measures times and distances 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The observer sits at the spatial origin of the coordinate system).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8050" y="1225350"/>
            <a:ext cx="3931875" cy="307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/>
          <p:nvPr/>
        </p:nvSpPr>
        <p:spPr>
          <a:xfrm>
            <a:off x="75900" y="96900"/>
            <a:ext cx="8909400" cy="4949700"/>
          </a:xfrm>
          <a:prstGeom prst="rect">
            <a:avLst/>
          </a:prstGeom>
          <a:noFill/>
          <a:ln cap="flat" cmpd="sng" w="19050">
            <a:solidFill>
              <a:srgbClr val="073763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Translated </a:t>
            </a:r>
            <a:r>
              <a:rPr lang="en">
                <a:latin typeface="Comfortaa"/>
                <a:ea typeface="Comfortaa"/>
                <a:cs typeface="Comfortaa"/>
                <a:sym typeface="Comfortaa"/>
              </a:rPr>
              <a:t>Reference Frames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6" y="1225350"/>
            <a:ext cx="4662999" cy="332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/>
          <p:nvPr/>
        </p:nvSpPr>
        <p:spPr>
          <a:xfrm>
            <a:off x="75900" y="96900"/>
            <a:ext cx="8909400" cy="4949700"/>
          </a:xfrm>
          <a:prstGeom prst="rect">
            <a:avLst/>
          </a:prstGeom>
          <a:noFill/>
          <a:ln cap="flat" cmpd="sng" w="19050">
            <a:solidFill>
              <a:srgbClr val="073763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Boosted Reference Frames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9" name="Google Shape;119;p21"/>
          <p:cNvSpPr txBox="1"/>
          <p:nvPr/>
        </p:nvSpPr>
        <p:spPr>
          <a:xfrm>
            <a:off x="124200" y="1079825"/>
            <a:ext cx="87081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An </a:t>
            </a:r>
            <a:r>
              <a:rPr b="1" lang="en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inertial frame</a:t>
            </a:r>
            <a:r>
              <a:rPr b="1" i="1" lang="en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is the frame of an observer moving at a constant speed (which can be 0)</a:t>
            </a:r>
            <a:endParaRPr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20" name="Google Shape;12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5" y="1787675"/>
            <a:ext cx="5181908" cy="315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05450" y="2809850"/>
            <a:ext cx="2086075" cy="96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